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176"/>
    <p:restoredTop sz="94283"/>
  </p:normalViewPr>
  <p:slideViewPr>
    <p:cSldViewPr snapToGrid="0" snapToObjects="1">
      <p:cViewPr varScale="1">
        <p:scale>
          <a:sx n="62" d="100"/>
          <a:sy n="62" d="100"/>
        </p:scale>
        <p:origin x="1008" y="72"/>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65481" y="3226831"/>
            <a:ext cx="765754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26th February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0355" y="1309202"/>
            <a:ext cx="26177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admire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Haima </a:t>
            </a:r>
            <a:r>
              <a:rPr lang="en-GB" b="1" dirty="0">
                <a:latin typeface="Gill Sans MT" panose="020B0502020104020203" pitchFamily="34" charset="77"/>
              </a:rPr>
              <a:t>admired</a:t>
            </a:r>
            <a:r>
              <a:rPr lang="en-GB" dirty="0">
                <a:latin typeface="Gill Sans MT" panose="020B0502020104020203" pitchFamily="34" charset="77"/>
              </a:rPr>
              <a:t> Lee’s painting.</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(ad-mire)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26538779"/>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applaud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disapprove 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loathe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65993" y="4258499"/>
            <a:ext cx="622235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If you admire someone or something, you like and respect them very much.</a:t>
            </a:r>
          </a:p>
        </p:txBody>
      </p:sp>
      <p:pic>
        <p:nvPicPr>
          <p:cNvPr id="4" name="Picture 3">
            <a:extLst>
              <a:ext uri="{FF2B5EF4-FFF2-40B4-BE49-F238E27FC236}">
                <a16:creationId xmlns:a16="http://schemas.microsoft.com/office/drawing/2014/main" id="{199EE8FF-4E42-053A-1958-29080DD3068B}"/>
              </a:ext>
            </a:extLst>
          </p:cNvPr>
          <p:cNvPicPr>
            <a:picLocks noChangeAspect="1"/>
          </p:cNvPicPr>
          <p:nvPr/>
        </p:nvPicPr>
        <p:blipFill>
          <a:blip r:embed="rId4"/>
          <a:stretch>
            <a:fillRect/>
          </a:stretch>
        </p:blipFill>
        <p:spPr>
          <a:xfrm>
            <a:off x="8685992" y="2862160"/>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27216" y="1309202"/>
            <a:ext cx="296395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bewitch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Carol was </a:t>
            </a:r>
            <a:r>
              <a:rPr lang="en-GB" sz="4000" b="1" dirty="0">
                <a:solidFill>
                  <a:schemeClr val="accent2"/>
                </a:solidFill>
                <a:latin typeface="Gill Sans MT" panose="020B0502020104020203" pitchFamily="34" charset="77"/>
              </a:rPr>
              <a:t>bewitched</a:t>
            </a:r>
            <a:r>
              <a:rPr lang="en-GB" sz="4000" dirty="0">
                <a:solidFill>
                  <a:schemeClr val="accent2"/>
                </a:solidFill>
                <a:latin typeface="Gill Sans MT" panose="020B0502020104020203" pitchFamily="34" charset="77"/>
              </a:rPr>
              <a:t> by the story read in class.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be-witch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2171265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captivate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pitch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enchant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switch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605953" y="3902141"/>
            <a:ext cx="6765099"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 or something bewitches you, you are so attracted to them that you cannot think about anything else.</a:t>
            </a:r>
          </a:p>
        </p:txBody>
      </p:sp>
      <p:pic>
        <p:nvPicPr>
          <p:cNvPr id="4" name="Picture 3">
            <a:extLst>
              <a:ext uri="{FF2B5EF4-FFF2-40B4-BE49-F238E27FC236}">
                <a16:creationId xmlns:a16="http://schemas.microsoft.com/office/drawing/2014/main" id="{0431B367-6F11-907C-CBB4-53B821DB076C}"/>
              </a:ext>
            </a:extLst>
          </p:cNvPr>
          <p:cNvPicPr>
            <a:picLocks noChangeAspect="1"/>
          </p:cNvPicPr>
          <p:nvPr/>
        </p:nvPicPr>
        <p:blipFill>
          <a:blip r:embed="rId4"/>
          <a:stretch>
            <a:fillRect/>
          </a:stretch>
        </p:blipFill>
        <p:spPr>
          <a:xfrm>
            <a:off x="8501196" y="284579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7920" y="1339979"/>
            <a:ext cx="289662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decision</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60157" y="3834205"/>
            <a:ext cx="715725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make a decision, you choose what should be done or which is the best of various possible actions.</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Richard made the </a:t>
            </a:r>
            <a:r>
              <a:rPr lang="en-GB" sz="4000" b="1" dirty="0">
                <a:latin typeface="Gill Sans MT" panose="020B0502020104020203" pitchFamily="34" charset="77"/>
              </a:rPr>
              <a:t>decision</a:t>
            </a:r>
            <a:r>
              <a:rPr lang="en-GB" sz="4000" dirty="0">
                <a:latin typeface="Gill Sans MT" panose="020B0502020104020203" pitchFamily="34" charset="77"/>
              </a:rPr>
              <a:t> to do his homework.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de-ci-sion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8028753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resolution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conclusion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3F736B2F-A020-2983-F4F5-F5396B87E6D2}"/>
              </a:ext>
            </a:extLst>
          </p:cNvPr>
          <p:cNvPicPr>
            <a:picLocks noChangeAspect="1"/>
          </p:cNvPicPr>
          <p:nvPr/>
        </p:nvPicPr>
        <p:blipFill>
          <a:blip r:embed="rId4"/>
          <a:stretch>
            <a:fillRect/>
          </a:stretch>
        </p:blipFill>
        <p:spPr>
          <a:xfrm>
            <a:off x="8848814" y="257776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59688" y="1309202"/>
            <a:ext cx="329898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eloquent</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26256" y="4173416"/>
            <a:ext cx="791577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Speech or writing that is eloquent is well expressed and effective in persuading people.</a:t>
            </a:r>
          </a:p>
        </p:txBody>
      </p:sp>
      <p:sp>
        <p:nvSpPr>
          <p:cNvPr id="155" name="The was a tear in Freddie’s new school jumper."/>
          <p:cNvSpPr txBox="1"/>
          <p:nvPr/>
        </p:nvSpPr>
        <p:spPr>
          <a:xfrm>
            <a:off x="5112" y="659389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Tabu was very </a:t>
            </a:r>
            <a:r>
              <a:rPr lang="en-GB" b="1" dirty="0">
                <a:latin typeface="Gill Sans MT" panose="020B0502020104020203" pitchFamily="34" charset="77"/>
              </a:rPr>
              <a:t>eloquent</a:t>
            </a:r>
            <a:r>
              <a:rPr lang="en-GB" dirty="0">
                <a:latin typeface="Gill Sans MT" panose="020B0502020104020203" pitchFamily="34" charset="77"/>
              </a:rPr>
              <a:t> when reading her poem.</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el-o-quent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64511256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persuasive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inarticulate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speech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expressive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18F6452B-D434-9A24-8538-B9842CF937DD}"/>
              </a:ext>
            </a:extLst>
          </p:cNvPr>
          <p:cNvPicPr>
            <a:picLocks noChangeAspect="1"/>
          </p:cNvPicPr>
          <p:nvPr/>
        </p:nvPicPr>
        <p:blipFill>
          <a:blip r:embed="rId4"/>
          <a:stretch>
            <a:fillRect/>
          </a:stretch>
        </p:blipFill>
        <p:spPr>
          <a:xfrm>
            <a:off x="8799568" y="2822431"/>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91898" y="1309202"/>
            <a:ext cx="223458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engulf</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72570" y="6453497"/>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a:t>
            </a:r>
            <a:r>
              <a:rPr lang="en-GB" sz="4000" b="1" dirty="0">
                <a:latin typeface="Gill Sans MT" panose="020B0502020104020203" pitchFamily="34" charset="77"/>
              </a:rPr>
              <a:t>engulfed</a:t>
            </a:r>
            <a:r>
              <a:rPr lang="en-GB" sz="4000" dirty="0">
                <a:latin typeface="Gill Sans MT" panose="020B0502020104020203" pitchFamily="34" charset="77"/>
              </a:rPr>
              <a:t> in lots of facts about cities.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en-gulf</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5680927"/>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flames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swamp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731695" y="4239681"/>
            <a:ext cx="76697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one thing engulfs another, it completely covers or hides it, often in a sudden and unexpected way.</a:t>
            </a:r>
          </a:p>
        </p:txBody>
      </p:sp>
      <p:pic>
        <p:nvPicPr>
          <p:cNvPr id="5" name="Picture 4">
            <a:extLst>
              <a:ext uri="{FF2B5EF4-FFF2-40B4-BE49-F238E27FC236}">
                <a16:creationId xmlns:a16="http://schemas.microsoft.com/office/drawing/2014/main" id="{13F4C7A7-DF81-CF08-79BD-FA3909E6C2DA}"/>
              </a:ext>
            </a:extLst>
          </p:cNvPr>
          <p:cNvPicPr>
            <a:picLocks noChangeAspect="1"/>
          </p:cNvPicPr>
          <p:nvPr/>
        </p:nvPicPr>
        <p:blipFill>
          <a:blip r:embed="rId4"/>
          <a:stretch>
            <a:fillRect/>
          </a:stretch>
        </p:blipFill>
        <p:spPr>
          <a:xfrm>
            <a:off x="8826019" y="2540326"/>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2946831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after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cover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cancel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fear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4123647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admire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eloquent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decision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engulf</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73190739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after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cancel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dodge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505508598"/>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that has been arranged, you stop it from happening.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happens *** a particular date or event, it happens during the period of time that follows that date or event.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 is the unpleasant feeling you have when you think that you are in danger.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you move suddenly, often to avoid being hit, caught, or seen.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you place something else over it in order to protect it, hide it, or close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3" name="Picture 2">
            <a:extLst>
              <a:ext uri="{FF2B5EF4-FFF2-40B4-BE49-F238E27FC236}">
                <a16:creationId xmlns:a16="http://schemas.microsoft.com/office/drawing/2014/main" id="{7153405F-0832-0E3C-9A26-47918FC83ADB}"/>
              </a:ext>
            </a:extLst>
          </p:cNvPr>
          <p:cNvPicPr>
            <a:picLocks noChangeAspect="1"/>
          </p:cNvPicPr>
          <p:nvPr/>
        </p:nvPicPr>
        <p:blipFill>
          <a:blip r:embed="rId5"/>
          <a:stretch>
            <a:fillRect/>
          </a:stretch>
        </p:blipFill>
        <p:spPr>
          <a:xfrm>
            <a:off x="10912237" y="7912896"/>
            <a:ext cx="1062008" cy="1062008"/>
          </a:xfrm>
          <a:prstGeom prst="rect">
            <a:avLst/>
          </a:prstGeom>
        </p:spPr>
      </p:pic>
      <p:pic>
        <p:nvPicPr>
          <p:cNvPr id="5" name="Picture 4">
            <a:extLst>
              <a:ext uri="{FF2B5EF4-FFF2-40B4-BE49-F238E27FC236}">
                <a16:creationId xmlns:a16="http://schemas.microsoft.com/office/drawing/2014/main" id="{E47CC4F3-07CC-569C-2E3A-4C9B0B5DF8DF}"/>
              </a:ext>
            </a:extLst>
          </p:cNvPr>
          <p:cNvPicPr>
            <a:picLocks noChangeAspect="1"/>
          </p:cNvPicPr>
          <p:nvPr/>
        </p:nvPicPr>
        <p:blipFill>
          <a:blip r:embed="rId6"/>
          <a:stretch>
            <a:fillRect/>
          </a:stretch>
        </p:blipFill>
        <p:spPr>
          <a:xfrm>
            <a:off x="11058664" y="4001145"/>
            <a:ext cx="912586" cy="912586"/>
          </a:xfrm>
          <a:prstGeom prst="rect">
            <a:avLst/>
          </a:prstGeom>
        </p:spPr>
      </p:pic>
      <p:pic>
        <p:nvPicPr>
          <p:cNvPr id="6" name="Picture 5">
            <a:extLst>
              <a:ext uri="{FF2B5EF4-FFF2-40B4-BE49-F238E27FC236}">
                <a16:creationId xmlns:a16="http://schemas.microsoft.com/office/drawing/2014/main" id="{19AD5D86-A2BA-A25E-A297-81C49A14D845}"/>
              </a:ext>
            </a:extLst>
          </p:cNvPr>
          <p:cNvPicPr>
            <a:picLocks noChangeAspect="1"/>
          </p:cNvPicPr>
          <p:nvPr/>
        </p:nvPicPr>
        <p:blipFill>
          <a:blip r:embed="rId7"/>
          <a:stretch>
            <a:fillRect/>
          </a:stretch>
        </p:blipFill>
        <p:spPr>
          <a:xfrm>
            <a:off x="11112579" y="2734971"/>
            <a:ext cx="816810" cy="816810"/>
          </a:xfrm>
          <a:prstGeom prst="rect">
            <a:avLst/>
          </a:prstGeom>
        </p:spPr>
      </p:pic>
      <p:pic>
        <p:nvPicPr>
          <p:cNvPr id="7" name="Picture 6">
            <a:extLst>
              <a:ext uri="{FF2B5EF4-FFF2-40B4-BE49-F238E27FC236}">
                <a16:creationId xmlns:a16="http://schemas.microsoft.com/office/drawing/2014/main" id="{B15E2CF1-A0AB-3384-104C-B64E66A903C7}"/>
              </a:ext>
            </a:extLst>
          </p:cNvPr>
          <p:cNvPicPr>
            <a:picLocks noChangeAspect="1"/>
          </p:cNvPicPr>
          <p:nvPr/>
        </p:nvPicPr>
        <p:blipFill>
          <a:blip r:embed="rId8"/>
          <a:stretch>
            <a:fillRect/>
          </a:stretch>
        </p:blipFill>
        <p:spPr>
          <a:xfrm>
            <a:off x="10931880" y="6761755"/>
            <a:ext cx="933589" cy="933589"/>
          </a:xfrm>
          <a:prstGeom prst="rect">
            <a:avLst/>
          </a:prstGeom>
        </p:spPr>
      </p:pic>
      <p:pic>
        <p:nvPicPr>
          <p:cNvPr id="16" name="Picture 15">
            <a:extLst>
              <a:ext uri="{FF2B5EF4-FFF2-40B4-BE49-F238E27FC236}">
                <a16:creationId xmlns:a16="http://schemas.microsoft.com/office/drawing/2014/main" id="{FFF1B097-77FF-B114-EA75-6DB4056C14BF}"/>
              </a:ext>
            </a:extLst>
          </p:cNvPr>
          <p:cNvPicPr>
            <a:picLocks noChangeAspect="1"/>
          </p:cNvPicPr>
          <p:nvPr/>
        </p:nvPicPr>
        <p:blipFill>
          <a:blip r:embed="rId9"/>
          <a:stretch>
            <a:fillRect/>
          </a:stretch>
        </p:blipFill>
        <p:spPr>
          <a:xfrm>
            <a:off x="10946179" y="5222457"/>
            <a:ext cx="1025071" cy="102507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2600640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admire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bewitch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decision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eloquent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engulf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49974778"/>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you make a ***, you choose what should be done or which is the best of various possible actions.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Speech or writing that is *** is well expressed and effective in persuading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one thing *** another, it completely covers or hides it, often in a sudden and unexpected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or something *** you, you are so attracted to them that you cannot think about anything else.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someone or something, you like and respect them very much.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9DE4EC22-13A4-936E-4F86-340365DBC7C4}"/>
              </a:ext>
            </a:extLst>
          </p:cNvPr>
          <p:cNvPicPr>
            <a:picLocks noChangeAspect="1"/>
          </p:cNvPicPr>
          <p:nvPr/>
        </p:nvPicPr>
        <p:blipFill>
          <a:blip r:embed="rId5"/>
          <a:stretch>
            <a:fillRect/>
          </a:stretch>
        </p:blipFill>
        <p:spPr>
          <a:xfrm>
            <a:off x="11014901" y="7962474"/>
            <a:ext cx="856680" cy="856680"/>
          </a:xfrm>
          <a:prstGeom prst="rect">
            <a:avLst/>
          </a:prstGeom>
        </p:spPr>
      </p:pic>
      <p:pic>
        <p:nvPicPr>
          <p:cNvPr id="3" name="Picture 2">
            <a:extLst>
              <a:ext uri="{FF2B5EF4-FFF2-40B4-BE49-F238E27FC236}">
                <a16:creationId xmlns:a16="http://schemas.microsoft.com/office/drawing/2014/main" id="{64E98B8A-1044-D54C-6CD1-3485926B8C49}"/>
              </a:ext>
            </a:extLst>
          </p:cNvPr>
          <p:cNvPicPr>
            <a:picLocks noChangeAspect="1"/>
          </p:cNvPicPr>
          <p:nvPr/>
        </p:nvPicPr>
        <p:blipFill>
          <a:blip r:embed="rId6"/>
          <a:stretch>
            <a:fillRect/>
          </a:stretch>
        </p:blipFill>
        <p:spPr>
          <a:xfrm>
            <a:off x="10955198" y="6707954"/>
            <a:ext cx="976086" cy="976086"/>
          </a:xfrm>
          <a:prstGeom prst="rect">
            <a:avLst/>
          </a:prstGeom>
        </p:spPr>
      </p:pic>
      <p:pic>
        <p:nvPicPr>
          <p:cNvPr id="5" name="Picture 4">
            <a:extLst>
              <a:ext uri="{FF2B5EF4-FFF2-40B4-BE49-F238E27FC236}">
                <a16:creationId xmlns:a16="http://schemas.microsoft.com/office/drawing/2014/main" id="{E499041A-4D44-5A23-B4AE-D9D04679BF44}"/>
              </a:ext>
            </a:extLst>
          </p:cNvPr>
          <p:cNvPicPr>
            <a:picLocks noChangeAspect="1"/>
          </p:cNvPicPr>
          <p:nvPr/>
        </p:nvPicPr>
        <p:blipFill>
          <a:blip r:embed="rId7"/>
          <a:stretch>
            <a:fillRect/>
          </a:stretch>
        </p:blipFill>
        <p:spPr>
          <a:xfrm>
            <a:off x="10968439" y="2806127"/>
            <a:ext cx="782497" cy="782497"/>
          </a:xfrm>
          <a:prstGeom prst="rect">
            <a:avLst/>
          </a:prstGeom>
        </p:spPr>
      </p:pic>
      <p:pic>
        <p:nvPicPr>
          <p:cNvPr id="6" name="Picture 5">
            <a:extLst>
              <a:ext uri="{FF2B5EF4-FFF2-40B4-BE49-F238E27FC236}">
                <a16:creationId xmlns:a16="http://schemas.microsoft.com/office/drawing/2014/main" id="{C81DB4B2-7AFB-0914-1E30-13501C4AC5C0}"/>
              </a:ext>
            </a:extLst>
          </p:cNvPr>
          <p:cNvPicPr>
            <a:picLocks noChangeAspect="1"/>
          </p:cNvPicPr>
          <p:nvPr/>
        </p:nvPicPr>
        <p:blipFill>
          <a:blip r:embed="rId8"/>
          <a:stretch>
            <a:fillRect/>
          </a:stretch>
        </p:blipFill>
        <p:spPr>
          <a:xfrm>
            <a:off x="10949882" y="3994252"/>
            <a:ext cx="838206" cy="838206"/>
          </a:xfrm>
          <a:prstGeom prst="rect">
            <a:avLst/>
          </a:prstGeom>
        </p:spPr>
      </p:pic>
      <p:pic>
        <p:nvPicPr>
          <p:cNvPr id="7" name="Picture 6">
            <a:extLst>
              <a:ext uri="{FF2B5EF4-FFF2-40B4-BE49-F238E27FC236}">
                <a16:creationId xmlns:a16="http://schemas.microsoft.com/office/drawing/2014/main" id="{F6AF2445-1E1C-2D17-654F-64B2833F1DE2}"/>
              </a:ext>
            </a:extLst>
          </p:cNvPr>
          <p:cNvPicPr>
            <a:picLocks noChangeAspect="1"/>
          </p:cNvPicPr>
          <p:nvPr/>
        </p:nvPicPr>
        <p:blipFill>
          <a:blip r:embed="rId9"/>
          <a:stretch>
            <a:fillRect/>
          </a:stretch>
        </p:blipFill>
        <p:spPr>
          <a:xfrm>
            <a:off x="10920856" y="5322077"/>
            <a:ext cx="896257" cy="89625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25253" y="3993661"/>
            <a:ext cx="19476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cancel</a:t>
            </a:r>
            <a:endParaRPr dirty="0">
              <a:latin typeface="Gill Sans MT" panose="020B0502020104020203" pitchFamily="34" charset="77"/>
            </a:endParaRPr>
          </a:p>
        </p:txBody>
      </p:sp>
      <p:sp>
        <p:nvSpPr>
          <p:cNvPr id="135" name="spare"/>
          <p:cNvSpPr txBox="1"/>
          <p:nvPr/>
        </p:nvSpPr>
        <p:spPr>
          <a:xfrm>
            <a:off x="3008759" y="4824209"/>
            <a:ext cx="173925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cover</a:t>
            </a:r>
            <a:endParaRPr b="1" dirty="0">
              <a:latin typeface="Gill Sans MT" panose="020B0502020104020203" pitchFamily="34" charset="77"/>
              <a:sym typeface="American Typewriter"/>
            </a:endParaRPr>
          </a:p>
        </p:txBody>
      </p:sp>
      <p:sp>
        <p:nvSpPr>
          <p:cNvPr id="136" name="chipped"/>
          <p:cNvSpPr txBox="1"/>
          <p:nvPr/>
        </p:nvSpPr>
        <p:spPr>
          <a:xfrm>
            <a:off x="2850902" y="5769060"/>
            <a:ext cx="189635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dodge</a:t>
            </a:r>
            <a:endParaRPr dirty="0">
              <a:latin typeface="Gill Sans MT" panose="020B0502020104020203" pitchFamily="34" charset="77"/>
            </a:endParaRPr>
          </a:p>
        </p:txBody>
      </p:sp>
      <p:sp>
        <p:nvSpPr>
          <p:cNvPr id="137" name="lift"/>
          <p:cNvSpPr txBox="1"/>
          <p:nvPr/>
        </p:nvSpPr>
        <p:spPr>
          <a:xfrm>
            <a:off x="3172304" y="6639612"/>
            <a:ext cx="12535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fear</a:t>
            </a:r>
            <a:endParaRPr dirty="0">
              <a:latin typeface="Gill Sans MT" panose="020B0502020104020203" pitchFamily="34" charset="77"/>
            </a:endParaRPr>
          </a:p>
        </p:txBody>
      </p:sp>
      <p:sp>
        <p:nvSpPr>
          <p:cNvPr id="138" name="mutter"/>
          <p:cNvSpPr txBox="1"/>
          <p:nvPr/>
        </p:nvSpPr>
        <p:spPr>
          <a:xfrm>
            <a:off x="7997541" y="3941031"/>
            <a:ext cx="241252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bewitch</a:t>
            </a:r>
            <a:endParaRPr b="1" dirty="0">
              <a:latin typeface="Gill Sans MT" panose="020B0502020104020203" pitchFamily="34" charset="77"/>
              <a:sym typeface="American Typewriter"/>
            </a:endParaRPr>
          </a:p>
        </p:txBody>
      </p:sp>
      <p:sp>
        <p:nvSpPr>
          <p:cNvPr id="139" name="unveil"/>
          <p:cNvSpPr txBox="1"/>
          <p:nvPr/>
        </p:nvSpPr>
        <p:spPr>
          <a:xfrm>
            <a:off x="7856500" y="5755144"/>
            <a:ext cx="26946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eloquent</a:t>
            </a:r>
            <a:endParaRPr dirty="0">
              <a:latin typeface="Gill Sans MT" panose="020B0502020104020203" pitchFamily="34" charset="77"/>
              <a:sym typeface="American Typewriter"/>
            </a:endParaRPr>
          </a:p>
        </p:txBody>
      </p:sp>
      <p:sp>
        <p:nvSpPr>
          <p:cNvPr id="140" name="tolerate"/>
          <p:cNvSpPr txBox="1"/>
          <p:nvPr/>
        </p:nvSpPr>
        <p:spPr>
          <a:xfrm>
            <a:off x="8114135" y="3084728"/>
            <a:ext cx="220413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admire</a:t>
            </a:r>
            <a:endParaRPr dirty="0">
              <a:latin typeface="Gill Sans MT" panose="020B0502020104020203" pitchFamily="34" charset="77"/>
            </a:endParaRPr>
          </a:p>
        </p:txBody>
      </p:sp>
      <p:sp>
        <p:nvSpPr>
          <p:cNvPr id="141" name="fixation"/>
          <p:cNvSpPr txBox="1"/>
          <p:nvPr/>
        </p:nvSpPr>
        <p:spPr>
          <a:xfrm>
            <a:off x="7977084" y="4824210"/>
            <a:ext cx="2478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decision</a:t>
            </a:r>
            <a:endParaRPr dirty="0">
              <a:latin typeface="Gill Sans MT" panose="020B0502020104020203" pitchFamily="34" charset="77"/>
            </a:endParaRPr>
          </a:p>
        </p:txBody>
      </p:sp>
      <p:sp>
        <p:nvSpPr>
          <p:cNvPr id="142" name="rustle"/>
          <p:cNvSpPr txBox="1"/>
          <p:nvPr/>
        </p:nvSpPr>
        <p:spPr>
          <a:xfrm>
            <a:off x="8275238" y="6620562"/>
            <a:ext cx="18819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engulf</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3049047" y="3080135"/>
            <a:ext cx="150842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after</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156357" y="-17929"/>
            <a:ext cx="587981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after</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81042" y="5203194"/>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cancel</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034A3655-6F33-6EFE-BED0-B587C8C471DD}"/>
              </a:ext>
            </a:extLst>
          </p:cNvPr>
          <p:cNvPicPr>
            <a:picLocks noChangeAspect="1"/>
          </p:cNvPicPr>
          <p:nvPr/>
        </p:nvPicPr>
        <p:blipFill>
          <a:blip r:embed="rId4"/>
          <a:stretch>
            <a:fillRect/>
          </a:stretch>
        </p:blipFill>
        <p:spPr>
          <a:xfrm>
            <a:off x="8656243" y="602862"/>
            <a:ext cx="3251200" cy="3251200"/>
          </a:xfrm>
          <a:prstGeom prst="rect">
            <a:avLst/>
          </a:prstGeom>
        </p:spPr>
      </p:pic>
      <p:pic>
        <p:nvPicPr>
          <p:cNvPr id="4" name="Picture 3">
            <a:extLst>
              <a:ext uri="{FF2B5EF4-FFF2-40B4-BE49-F238E27FC236}">
                <a16:creationId xmlns:a16="http://schemas.microsoft.com/office/drawing/2014/main" id="{97C83D6F-98FB-3FC5-F4F4-2FF963539BA5}"/>
              </a:ext>
            </a:extLst>
          </p:cNvPr>
          <p:cNvPicPr>
            <a:picLocks noChangeAspect="1"/>
          </p:cNvPicPr>
          <p:nvPr/>
        </p:nvPicPr>
        <p:blipFill>
          <a:blip r:embed="rId5"/>
          <a:stretch>
            <a:fillRect/>
          </a:stretch>
        </p:blipFill>
        <p:spPr>
          <a:xfrm>
            <a:off x="662443" y="573445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28841" y="-54603"/>
            <a:ext cx="715901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cover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7917" y="492162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dodge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33AC2FBF-BBCA-30E7-0CDF-946A5205C103}"/>
              </a:ext>
            </a:extLst>
          </p:cNvPr>
          <p:cNvPicPr>
            <a:picLocks noChangeAspect="1"/>
          </p:cNvPicPr>
          <p:nvPr/>
        </p:nvPicPr>
        <p:blipFill>
          <a:blip r:embed="rId4"/>
          <a:stretch>
            <a:fillRect/>
          </a:stretch>
        </p:blipFill>
        <p:spPr>
          <a:xfrm>
            <a:off x="8907782" y="474719"/>
            <a:ext cx="3251200" cy="3251200"/>
          </a:xfrm>
          <a:prstGeom prst="rect">
            <a:avLst/>
          </a:prstGeom>
        </p:spPr>
      </p:pic>
      <p:pic>
        <p:nvPicPr>
          <p:cNvPr id="4" name="Picture 3">
            <a:extLst>
              <a:ext uri="{FF2B5EF4-FFF2-40B4-BE49-F238E27FC236}">
                <a16:creationId xmlns:a16="http://schemas.microsoft.com/office/drawing/2014/main" id="{E0DBB69E-4F46-18CD-51DE-1578E12A36F8}"/>
              </a:ext>
            </a:extLst>
          </p:cNvPr>
          <p:cNvPicPr>
            <a:picLocks noChangeAspect="1"/>
          </p:cNvPicPr>
          <p:nvPr/>
        </p:nvPicPr>
        <p:blipFill>
          <a:blip r:embed="rId5"/>
          <a:stretch>
            <a:fillRect/>
          </a:stretch>
        </p:blipFill>
        <p:spPr>
          <a:xfrm>
            <a:off x="682708" y="5488707"/>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283170" y="283294"/>
            <a:ext cx="485870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fear</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53062" y="5561607"/>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admire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B9DF2CA7-B9BE-9D47-693A-C77F4BC52DFC}"/>
              </a:ext>
            </a:extLst>
          </p:cNvPr>
          <p:cNvPicPr>
            <a:picLocks noChangeAspect="1"/>
          </p:cNvPicPr>
          <p:nvPr/>
        </p:nvPicPr>
        <p:blipFill>
          <a:blip r:embed="rId4"/>
          <a:stretch>
            <a:fillRect/>
          </a:stretch>
        </p:blipFill>
        <p:spPr>
          <a:xfrm>
            <a:off x="8272831" y="547955"/>
            <a:ext cx="3251200" cy="3251200"/>
          </a:xfrm>
          <a:prstGeom prst="rect">
            <a:avLst/>
          </a:prstGeom>
        </p:spPr>
      </p:pic>
      <p:pic>
        <p:nvPicPr>
          <p:cNvPr id="4" name="Picture 3">
            <a:extLst>
              <a:ext uri="{FF2B5EF4-FFF2-40B4-BE49-F238E27FC236}">
                <a16:creationId xmlns:a16="http://schemas.microsoft.com/office/drawing/2014/main" id="{8BF906D6-D53F-A9C2-7579-53AB77F986E0}"/>
              </a:ext>
            </a:extLst>
          </p:cNvPr>
          <p:cNvPicPr>
            <a:picLocks noChangeAspect="1"/>
          </p:cNvPicPr>
          <p:nvPr/>
        </p:nvPicPr>
        <p:blipFill>
          <a:blip r:embed="rId5"/>
          <a:stretch>
            <a:fillRect/>
          </a:stretch>
        </p:blipFill>
        <p:spPr>
          <a:xfrm>
            <a:off x="506354" y="576666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71126" y="899893"/>
            <a:ext cx="688970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bewitch</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6021350"/>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decision</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B8C7E51A-A204-B876-6126-B461724745C3}"/>
              </a:ext>
            </a:extLst>
          </p:cNvPr>
          <p:cNvPicPr>
            <a:picLocks noChangeAspect="1"/>
          </p:cNvPicPr>
          <p:nvPr/>
        </p:nvPicPr>
        <p:blipFill>
          <a:blip r:embed="rId4"/>
          <a:stretch>
            <a:fillRect/>
          </a:stretch>
        </p:blipFill>
        <p:spPr>
          <a:xfrm>
            <a:off x="9182943" y="493799"/>
            <a:ext cx="3251200" cy="3251200"/>
          </a:xfrm>
          <a:prstGeom prst="rect">
            <a:avLst/>
          </a:prstGeom>
        </p:spPr>
      </p:pic>
      <p:pic>
        <p:nvPicPr>
          <p:cNvPr id="4" name="Picture 3">
            <a:extLst>
              <a:ext uri="{FF2B5EF4-FFF2-40B4-BE49-F238E27FC236}">
                <a16:creationId xmlns:a16="http://schemas.microsoft.com/office/drawing/2014/main" id="{4228CC25-2E2C-B8C0-A3E6-1FA2298095AA}"/>
              </a:ext>
            </a:extLst>
          </p:cNvPr>
          <p:cNvPicPr>
            <a:picLocks noChangeAspect="1"/>
          </p:cNvPicPr>
          <p:nvPr/>
        </p:nvPicPr>
        <p:blipFill>
          <a:blip r:embed="rId5"/>
          <a:stretch>
            <a:fillRect/>
          </a:stretch>
        </p:blipFill>
        <p:spPr>
          <a:xfrm>
            <a:off x="550327" y="569925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816194"/>
            <a:ext cx="1199989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eloquent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287250"/>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engulf</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281D2FFD-F006-497E-300C-093815B4BD3C}"/>
              </a:ext>
            </a:extLst>
          </p:cNvPr>
          <p:cNvPicPr>
            <a:picLocks noChangeAspect="1"/>
          </p:cNvPicPr>
          <p:nvPr/>
        </p:nvPicPr>
        <p:blipFill>
          <a:blip r:embed="rId4"/>
          <a:stretch>
            <a:fillRect/>
          </a:stretch>
        </p:blipFill>
        <p:spPr>
          <a:xfrm>
            <a:off x="9403791" y="612835"/>
            <a:ext cx="3251200" cy="3251200"/>
          </a:xfrm>
          <a:prstGeom prst="rect">
            <a:avLst/>
          </a:prstGeom>
        </p:spPr>
      </p:pic>
      <p:pic>
        <p:nvPicPr>
          <p:cNvPr id="4" name="Picture 3">
            <a:extLst>
              <a:ext uri="{FF2B5EF4-FFF2-40B4-BE49-F238E27FC236}">
                <a16:creationId xmlns:a16="http://schemas.microsoft.com/office/drawing/2014/main" id="{F78F657B-CB76-1E36-90FE-81125AF4B27E}"/>
              </a:ext>
            </a:extLst>
          </p:cNvPr>
          <p:cNvPicPr>
            <a:picLocks noChangeAspect="1"/>
          </p:cNvPicPr>
          <p:nvPr/>
        </p:nvPicPr>
        <p:blipFill>
          <a:blip r:embed="rId5"/>
          <a:stretch>
            <a:fillRect/>
          </a:stretch>
        </p:blipFill>
        <p:spPr>
          <a:xfrm>
            <a:off x="689837" y="5602413"/>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9115793" y="1930963"/>
            <a:ext cx="8385165" cy="471924"/>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FFFFFF"/>
                </a:solidFill>
                <a:effectLst/>
                <a:uFillTx/>
                <a:latin typeface="+mn-lt"/>
                <a:ea typeface="+mn-ea"/>
                <a:cs typeface="+mn-cs"/>
                <a:sym typeface="Helvetica Light"/>
              </a:rPr>
              <a:t>night</a:t>
            </a: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65609" y="338201"/>
            <a:ext cx="653063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after</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00435" y="5767434"/>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cancel</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AC8715B-D670-4A49-D7B8-01AAD5FF9B0D}"/>
              </a:ext>
            </a:extLst>
          </p:cNvPr>
          <p:cNvPicPr>
            <a:picLocks noChangeAspect="1"/>
          </p:cNvPicPr>
          <p:nvPr/>
        </p:nvPicPr>
        <p:blipFill>
          <a:blip r:embed="rId4"/>
          <a:stretch>
            <a:fillRect/>
          </a:stretch>
        </p:blipFill>
        <p:spPr>
          <a:xfrm>
            <a:off x="8387991" y="602862"/>
            <a:ext cx="3251200" cy="3251200"/>
          </a:xfrm>
          <a:prstGeom prst="rect">
            <a:avLst/>
          </a:prstGeom>
        </p:spPr>
      </p:pic>
      <p:pic>
        <p:nvPicPr>
          <p:cNvPr id="4" name="Picture 3">
            <a:extLst>
              <a:ext uri="{FF2B5EF4-FFF2-40B4-BE49-F238E27FC236}">
                <a16:creationId xmlns:a16="http://schemas.microsoft.com/office/drawing/2014/main" id="{1B23CA8D-9CBA-D272-4BBE-323D3F51B8C7}"/>
              </a:ext>
            </a:extLst>
          </p:cNvPr>
          <p:cNvPicPr>
            <a:picLocks noChangeAspect="1"/>
          </p:cNvPicPr>
          <p:nvPr/>
        </p:nvPicPr>
        <p:blipFill>
          <a:blip r:embed="rId5"/>
          <a:stretch>
            <a:fillRect/>
          </a:stretch>
        </p:blipFill>
        <p:spPr>
          <a:xfrm>
            <a:off x="725232" y="5767434"/>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46127"/>
            <a:ext cx="778738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cover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456832"/>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dodge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697DC64-69D9-C427-1FE3-1564E4DD831D}"/>
              </a:ext>
            </a:extLst>
          </p:cNvPr>
          <p:cNvPicPr>
            <a:picLocks noChangeAspect="1"/>
          </p:cNvPicPr>
          <p:nvPr/>
        </p:nvPicPr>
        <p:blipFill>
          <a:blip r:embed="rId4"/>
          <a:stretch>
            <a:fillRect/>
          </a:stretch>
        </p:blipFill>
        <p:spPr>
          <a:xfrm>
            <a:off x="9097351" y="632211"/>
            <a:ext cx="3251200" cy="3251200"/>
          </a:xfrm>
          <a:prstGeom prst="rect">
            <a:avLst/>
          </a:prstGeom>
        </p:spPr>
      </p:pic>
      <p:pic>
        <p:nvPicPr>
          <p:cNvPr id="4" name="Picture 3">
            <a:extLst>
              <a:ext uri="{FF2B5EF4-FFF2-40B4-BE49-F238E27FC236}">
                <a16:creationId xmlns:a16="http://schemas.microsoft.com/office/drawing/2014/main" id="{CB75BF39-EF53-52F6-A03A-80689E457006}"/>
              </a:ext>
            </a:extLst>
          </p:cNvPr>
          <p:cNvPicPr>
            <a:picLocks noChangeAspect="1"/>
          </p:cNvPicPr>
          <p:nvPr/>
        </p:nvPicPr>
        <p:blipFill>
          <a:blip r:embed="rId5"/>
          <a:stretch>
            <a:fillRect/>
          </a:stretch>
        </p:blipFill>
        <p:spPr>
          <a:xfrm>
            <a:off x="528891" y="5565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47918" y="502158"/>
            <a:ext cx="569226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fear</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6422" y="5558310"/>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admire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96D80EC-24BA-A1BD-D42D-2BFACBAF1DFB}"/>
              </a:ext>
            </a:extLst>
          </p:cNvPr>
          <p:cNvPicPr>
            <a:picLocks noChangeAspect="1"/>
          </p:cNvPicPr>
          <p:nvPr/>
        </p:nvPicPr>
        <p:blipFill>
          <a:blip r:embed="rId4"/>
          <a:stretch>
            <a:fillRect/>
          </a:stretch>
        </p:blipFill>
        <p:spPr>
          <a:xfrm>
            <a:off x="8381579" y="533161"/>
            <a:ext cx="3251200" cy="3251200"/>
          </a:xfrm>
          <a:prstGeom prst="rect">
            <a:avLst/>
          </a:prstGeom>
        </p:spPr>
      </p:pic>
      <p:pic>
        <p:nvPicPr>
          <p:cNvPr id="4" name="Picture 3">
            <a:extLst>
              <a:ext uri="{FF2B5EF4-FFF2-40B4-BE49-F238E27FC236}">
                <a16:creationId xmlns:a16="http://schemas.microsoft.com/office/drawing/2014/main" id="{148FEBC6-4795-B7D3-5519-1E1805F24BFA}"/>
              </a:ext>
            </a:extLst>
          </p:cNvPr>
          <p:cNvPicPr>
            <a:picLocks noChangeAspect="1"/>
          </p:cNvPicPr>
          <p:nvPr/>
        </p:nvPicPr>
        <p:blipFill>
          <a:blip r:embed="rId5"/>
          <a:stretch>
            <a:fillRect/>
          </a:stretch>
        </p:blipFill>
        <p:spPr>
          <a:xfrm>
            <a:off x="682017" y="573998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06529" y="2274766"/>
            <a:ext cx="150842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after	</a:t>
            </a:r>
            <a:endParaRPr b="1" dirty="0">
              <a:latin typeface="Gill Sans MT" panose="020B0502020104020203" pitchFamily="34" charset="77"/>
              <a:sym typeface="American Typewriter"/>
            </a:endParaRPr>
          </a:p>
        </p:txBody>
      </p:sp>
      <p:sp>
        <p:nvSpPr>
          <p:cNvPr id="134" name="office"/>
          <p:cNvSpPr txBox="1"/>
          <p:nvPr/>
        </p:nvSpPr>
        <p:spPr>
          <a:xfrm>
            <a:off x="5586959" y="3183419"/>
            <a:ext cx="19476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cancel</a:t>
            </a:r>
            <a:endParaRPr dirty="0">
              <a:latin typeface="Gill Sans MT" panose="020B0502020104020203" pitchFamily="34" charset="77"/>
            </a:endParaRPr>
          </a:p>
        </p:txBody>
      </p:sp>
      <p:sp>
        <p:nvSpPr>
          <p:cNvPr id="135" name="spare"/>
          <p:cNvSpPr txBox="1"/>
          <p:nvPr/>
        </p:nvSpPr>
        <p:spPr>
          <a:xfrm>
            <a:off x="5691139" y="4033018"/>
            <a:ext cx="173925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cover</a:t>
            </a:r>
            <a:endParaRPr b="1" dirty="0">
              <a:latin typeface="Gill Sans MT" panose="020B0502020104020203" pitchFamily="34" charset="77"/>
              <a:sym typeface="American Typewriter"/>
            </a:endParaRPr>
          </a:p>
        </p:txBody>
      </p:sp>
      <p:sp>
        <p:nvSpPr>
          <p:cNvPr id="136" name="chipped"/>
          <p:cNvSpPr txBox="1"/>
          <p:nvPr/>
        </p:nvSpPr>
        <p:spPr>
          <a:xfrm>
            <a:off x="5612608" y="4958818"/>
            <a:ext cx="189635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dodge</a:t>
            </a:r>
            <a:endParaRPr dirty="0">
              <a:latin typeface="Gill Sans MT" panose="020B0502020104020203" pitchFamily="34" charset="77"/>
            </a:endParaRPr>
          </a:p>
        </p:txBody>
      </p:sp>
      <p:sp>
        <p:nvSpPr>
          <p:cNvPr id="137" name="lift"/>
          <p:cNvSpPr txBox="1"/>
          <p:nvPr/>
        </p:nvSpPr>
        <p:spPr>
          <a:xfrm>
            <a:off x="5934005" y="5829370"/>
            <a:ext cx="12535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fear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43604" y="984138"/>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bewitch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2956" y="5940029"/>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decision</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E160CD3-DB86-544F-BD95-008AE6FC23CC}"/>
              </a:ext>
            </a:extLst>
          </p:cNvPr>
          <p:cNvPicPr>
            <a:picLocks noChangeAspect="1"/>
          </p:cNvPicPr>
          <p:nvPr/>
        </p:nvPicPr>
        <p:blipFill>
          <a:blip r:embed="rId4"/>
          <a:stretch>
            <a:fillRect/>
          </a:stretch>
        </p:blipFill>
        <p:spPr>
          <a:xfrm>
            <a:off x="9057608" y="602862"/>
            <a:ext cx="3251200" cy="3251200"/>
          </a:xfrm>
          <a:prstGeom prst="rect">
            <a:avLst/>
          </a:prstGeom>
        </p:spPr>
      </p:pic>
      <p:pic>
        <p:nvPicPr>
          <p:cNvPr id="4" name="Picture 3">
            <a:extLst>
              <a:ext uri="{FF2B5EF4-FFF2-40B4-BE49-F238E27FC236}">
                <a16:creationId xmlns:a16="http://schemas.microsoft.com/office/drawing/2014/main" id="{00256B87-DC24-2D16-3C3F-0E3F1BC24542}"/>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6531" y="848099"/>
            <a:ext cx="1014393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eloquent</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20212" y="6005807"/>
            <a:ext cx="1094421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engulf</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39F4537-B775-AC71-2AED-2EC5CD9A4972}"/>
              </a:ext>
            </a:extLst>
          </p:cNvPr>
          <p:cNvPicPr>
            <a:picLocks noChangeAspect="1"/>
          </p:cNvPicPr>
          <p:nvPr/>
        </p:nvPicPr>
        <p:blipFill>
          <a:blip r:embed="rId4"/>
          <a:stretch>
            <a:fillRect/>
          </a:stretch>
        </p:blipFill>
        <p:spPr>
          <a:xfrm>
            <a:off x="9233400" y="551068"/>
            <a:ext cx="3251200" cy="3251200"/>
          </a:xfrm>
          <a:prstGeom prst="rect">
            <a:avLst/>
          </a:prstGeom>
        </p:spPr>
      </p:pic>
      <p:pic>
        <p:nvPicPr>
          <p:cNvPr id="4" name="Picture 3">
            <a:extLst>
              <a:ext uri="{FF2B5EF4-FFF2-40B4-BE49-F238E27FC236}">
                <a16:creationId xmlns:a16="http://schemas.microsoft.com/office/drawing/2014/main" id="{1A8B9371-EDE8-C2D5-F5F6-A1B30E5B8737}"/>
              </a:ext>
            </a:extLst>
          </p:cNvPr>
          <p:cNvPicPr>
            <a:picLocks noChangeAspect="1"/>
          </p:cNvPicPr>
          <p:nvPr/>
        </p:nvPicPr>
        <p:blipFill>
          <a:blip r:embed="rId5"/>
          <a:stretch>
            <a:fillRect/>
          </a:stretch>
        </p:blipFill>
        <p:spPr>
          <a:xfrm>
            <a:off x="895013" y="5701931"/>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54571" y="3418118"/>
            <a:ext cx="241252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bewitch</a:t>
            </a:r>
            <a:endParaRPr b="1" dirty="0">
              <a:latin typeface="Gill Sans MT" panose="020B0502020104020203" pitchFamily="34" charset="77"/>
              <a:sym typeface="American Typewriter"/>
            </a:endParaRPr>
          </a:p>
        </p:txBody>
      </p:sp>
      <p:sp>
        <p:nvSpPr>
          <p:cNvPr id="140" name="tolerate"/>
          <p:cNvSpPr txBox="1"/>
          <p:nvPr/>
        </p:nvSpPr>
        <p:spPr>
          <a:xfrm>
            <a:off x="5458757" y="2522165"/>
            <a:ext cx="220413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admire</a:t>
            </a:r>
            <a:endParaRPr dirty="0">
              <a:latin typeface="Gill Sans MT" panose="020B0502020104020203" pitchFamily="34" charset="77"/>
            </a:endParaRPr>
          </a:p>
        </p:txBody>
      </p:sp>
      <p:sp>
        <p:nvSpPr>
          <p:cNvPr id="141" name="fixation"/>
          <p:cNvSpPr txBox="1"/>
          <p:nvPr/>
        </p:nvSpPr>
        <p:spPr>
          <a:xfrm>
            <a:off x="5321715" y="4280417"/>
            <a:ext cx="2478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decision</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155177" y="5188117"/>
            <a:ext cx="26946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eloquent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561552" y="5996646"/>
            <a:ext cx="18819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engulf</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12274" y="1309202"/>
            <a:ext cx="179376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after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(preposition)</a:t>
            </a:r>
            <a:endParaRPr dirty="0">
              <a:latin typeface="Gill Sans MT" panose="020B0502020104020203" pitchFamily="34" charset="77"/>
            </a:endParaRP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Ken walked into the classroom </a:t>
            </a:r>
            <a:r>
              <a:rPr lang="en-GB" sz="4000" b="1" dirty="0">
                <a:latin typeface="Gill Sans MT" panose="020B0502020104020203" pitchFamily="34" charset="77"/>
              </a:rPr>
              <a:t>after</a:t>
            </a:r>
            <a:r>
              <a:rPr lang="en-GB" sz="4000" dirty="0">
                <a:latin typeface="Gill Sans MT" panose="020B0502020104020203" pitchFamily="34" charset="77"/>
              </a:rPr>
              <a:t> Brenda.</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af-ter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18745150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succeeding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crafter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breakfast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behind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preceding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539283" y="3961754"/>
            <a:ext cx="700430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happens after a particular date or event, it happens during the period of time that follows that date or event.</a:t>
            </a:r>
          </a:p>
        </p:txBody>
      </p:sp>
      <p:pic>
        <p:nvPicPr>
          <p:cNvPr id="6" name="Picture 5">
            <a:extLst>
              <a:ext uri="{FF2B5EF4-FFF2-40B4-BE49-F238E27FC236}">
                <a16:creationId xmlns:a16="http://schemas.microsoft.com/office/drawing/2014/main" id="{C3552B34-668A-B50F-8D78-DAE38E3C8C49}"/>
              </a:ext>
            </a:extLst>
          </p:cNvPr>
          <p:cNvPicPr>
            <a:picLocks noChangeAspect="1"/>
          </p:cNvPicPr>
          <p:nvPr/>
        </p:nvPicPr>
        <p:blipFill>
          <a:blip r:embed="rId4"/>
          <a:stretch>
            <a:fillRect/>
          </a:stretch>
        </p:blipFill>
        <p:spPr>
          <a:xfrm>
            <a:off x="8569627" y="2732999"/>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35761" y="1309202"/>
            <a:ext cx="234679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cancel</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1120" y="4503882"/>
            <a:ext cx="7403467"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cancel something that has been arranged, you stop it from happening.</a:t>
            </a:r>
          </a:p>
        </p:txBody>
      </p:sp>
      <p:sp>
        <p:nvSpPr>
          <p:cNvPr id="155" name="The was a tear in Freddie’s new school jumper."/>
          <p:cNvSpPr txBox="1"/>
          <p:nvPr/>
        </p:nvSpPr>
        <p:spPr>
          <a:xfrm>
            <a:off x="0" y="6340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Sandler </a:t>
            </a:r>
            <a:r>
              <a:rPr lang="en-GB" sz="4000" b="1" dirty="0">
                <a:latin typeface="Gill Sans MT" panose="020B0502020104020203" pitchFamily="34" charset="77"/>
              </a:rPr>
              <a:t>cancelled</a:t>
            </a:r>
            <a:r>
              <a:rPr lang="en-GB" sz="4000" dirty="0">
                <a:latin typeface="Gill Sans MT" panose="020B0502020104020203" pitchFamily="34" charset="77"/>
              </a:rPr>
              <a:t> the spelling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can-cel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08772078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scrap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drop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meeting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593F2AD0-B7B4-AEAC-4A7C-D04A9926410A}"/>
              </a:ext>
            </a:extLst>
          </p:cNvPr>
          <p:cNvPicPr>
            <a:picLocks noChangeAspect="1"/>
          </p:cNvPicPr>
          <p:nvPr/>
        </p:nvPicPr>
        <p:blipFill>
          <a:blip r:embed="rId4"/>
          <a:stretch>
            <a:fillRect/>
          </a:stretch>
        </p:blipFill>
        <p:spPr>
          <a:xfrm>
            <a:off x="8711712" y="2618192"/>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84038" y="1339979"/>
            <a:ext cx="205024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cover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4275772"/>
            <a:ext cx="668530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cover something, you place something else over it in order to protect it, hide it, or close it.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Rachel </a:t>
            </a:r>
            <a:r>
              <a:rPr lang="en-GB" sz="4000" b="1" dirty="0">
                <a:latin typeface="Gill Sans MT" panose="020B0502020104020203" pitchFamily="34" charset="77"/>
              </a:rPr>
              <a:t>covered</a:t>
            </a:r>
            <a:r>
              <a:rPr lang="en-GB" sz="4000" dirty="0">
                <a:latin typeface="Gill Sans MT" panose="020B0502020104020203" pitchFamily="34" charset="77"/>
              </a:rPr>
              <a:t> her picture in glitter.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cov-er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67875748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protect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shield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E6A9842B-59EF-4B32-5752-07F597EB9A04}"/>
              </a:ext>
            </a:extLst>
          </p:cNvPr>
          <p:cNvPicPr>
            <a:picLocks noChangeAspect="1"/>
          </p:cNvPicPr>
          <p:nvPr/>
        </p:nvPicPr>
        <p:blipFill>
          <a:blip r:embed="rId4"/>
          <a:stretch>
            <a:fillRect/>
          </a:stretch>
        </p:blipFill>
        <p:spPr>
          <a:xfrm>
            <a:off x="9096190" y="278915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6993" y="1309202"/>
            <a:ext cx="232435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dodge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250765"/>
            <a:ext cx="6832192"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dodge, you move suddenly, often to avoid being hit, caught, or seen.</a:t>
            </a:r>
          </a:p>
        </p:txBody>
      </p:sp>
      <p:sp>
        <p:nvSpPr>
          <p:cNvPr id="155" name="The was a tear in Freddie’s new school jumper."/>
          <p:cNvSpPr txBox="1"/>
          <p:nvPr/>
        </p:nvSpPr>
        <p:spPr>
          <a:xfrm>
            <a:off x="138986" y="635617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Prisha </a:t>
            </a:r>
            <a:r>
              <a:rPr lang="en-GB" sz="4000" b="1" dirty="0">
                <a:solidFill>
                  <a:schemeClr val="accent2"/>
                </a:solidFill>
                <a:latin typeface="Gill Sans MT" panose="020B0502020104020203" pitchFamily="34" charset="77"/>
              </a:rPr>
              <a:t>dodged</a:t>
            </a:r>
            <a:r>
              <a:rPr lang="en-GB" sz="4000" dirty="0">
                <a:solidFill>
                  <a:schemeClr val="accent2"/>
                </a:solidFill>
                <a:latin typeface="Gill Sans MT" panose="020B0502020104020203" pitchFamily="34" charset="77"/>
              </a:rPr>
              <a:t> the ball that was kicked in the air.</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dodge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77110421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crowd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A487D5E-3B97-B55A-11EE-F76194514A93}"/>
              </a:ext>
            </a:extLst>
          </p:cNvPr>
          <p:cNvPicPr>
            <a:picLocks noChangeAspect="1"/>
          </p:cNvPicPr>
          <p:nvPr/>
        </p:nvPicPr>
        <p:blipFill>
          <a:blip r:embed="rId4"/>
          <a:stretch>
            <a:fillRect/>
          </a:stretch>
        </p:blipFill>
        <p:spPr>
          <a:xfrm>
            <a:off x="8232392" y="270357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61378" y="1309202"/>
            <a:ext cx="149560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fear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647172"/>
            <a:ext cx="733629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Fear is the unpleasant feeling you have when you think that you are in danger.</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Gregory had a </a:t>
            </a:r>
            <a:r>
              <a:rPr lang="en-GB" sz="4000" b="1" dirty="0">
                <a:latin typeface="Gill Sans MT" panose="020B0502020104020203" pitchFamily="34" charset="77"/>
              </a:rPr>
              <a:t>fear</a:t>
            </a:r>
            <a:r>
              <a:rPr lang="en-GB" sz="4000" dirty="0">
                <a:latin typeface="Gill Sans MT" panose="020B0502020104020203" pitchFamily="34" charset="77"/>
              </a:rPr>
              <a:t> of the spider in the classroom.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(fear)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3670902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terror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ful</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shivering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confidence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heights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8658423A-E6EA-1262-2EC8-E4DF2B4BD6CD}"/>
              </a:ext>
            </a:extLst>
          </p:cNvPr>
          <p:cNvPicPr>
            <a:picLocks noChangeAspect="1"/>
          </p:cNvPicPr>
          <p:nvPr/>
        </p:nvPicPr>
        <p:blipFill>
          <a:blip r:embed="rId4"/>
          <a:stretch>
            <a:fillRect/>
          </a:stretch>
        </p:blipFill>
        <p:spPr>
          <a:xfrm>
            <a:off x="8711712" y="2713520"/>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38475</TotalTime>
  <Words>1260</Words>
  <Application>Microsoft Macintosh PowerPoint</Application>
  <PresentationFormat>Custom</PresentationFormat>
  <Paragraphs>340</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1363</cp:revision>
  <dcterms:modified xsi:type="dcterms:W3CDTF">2024-02-21T09:21:32Z</dcterms:modified>
</cp:coreProperties>
</file>